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fGbNFj5uHRtPy7lNlG+oHFP/Z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3484"/>
  </p:normalViewPr>
  <p:slideViewPr>
    <p:cSldViewPr snapToGrid="0">
      <p:cViewPr varScale="1">
        <p:scale>
          <a:sx n="131" d="100"/>
          <a:sy n="131" d="100"/>
        </p:scale>
        <p:origin x="606" y="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">
  <p:cSld name="3 Chapter divi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 Video">
  <p:cSld name="3 Chapter divider Vide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">
  <p:cSld name="4 Statement/Insight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 image">
  <p:cSld name="4 Statement/Insight 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ote image">
  <p:cSld name="4 Quote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24000" y="1031010"/>
            <a:ext cx="8496000" cy="293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203575" y="3961777"/>
            <a:ext cx="2736850" cy="74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Image">
  <p:cSld name="5 Text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Small Image">
  <p:cSld name="5 Text and Small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5616576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5616575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27352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4"/>
          </p:nvPr>
        </p:nvSpPr>
        <p:spPr>
          <a:xfrm>
            <a:off x="3204369" y="2103438"/>
            <a:ext cx="2736056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 background image">
  <p:cSld name="5 Text on background imag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2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Large image small text">
  <p:cSld name="5 Large image small text">
    <p:bg>
      <p:bgPr>
        <a:solidFill>
          <a:srgbClr val="EBF2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084889" y="525599"/>
            <a:ext cx="2735262" cy="287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6084889" y="276226"/>
            <a:ext cx="27352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084889" y="3603811"/>
            <a:ext cx="2735261" cy="10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">
  <p:cSld name="5 Three Bullets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>
            <a:spLocks noGrp="1"/>
          </p:cNvSpPr>
          <p:nvPr>
            <p:ph type="body" idx="2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>
            <a:spLocks noGrp="1"/>
          </p:cNvSpPr>
          <p:nvPr>
            <p:ph type="body" idx="3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body" idx="4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ly">
  <p:cSld name="5 Text only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43438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 and Image">
  <p:cSld name="5 Three Bullets and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>
            <a:spLocks noGrp="1"/>
          </p:cNvSpPr>
          <p:nvPr>
            <p:ph type="body" idx="3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body" idx="4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>
            <a:spLocks noGrp="1"/>
          </p:cNvSpPr>
          <p:nvPr>
            <p:ph type="body" idx="5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cons">
  <p:cSld name="5 Three Icons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7056438" cy="61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>
            <a:spLocks noGrp="1"/>
          </p:cNvSpPr>
          <p:nvPr>
            <p:ph type="pic" idx="2"/>
          </p:nvPr>
        </p:nvSpPr>
        <p:spPr>
          <a:xfrm>
            <a:off x="119952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>
            <a:spLocks noGrp="1"/>
          </p:cNvSpPr>
          <p:nvPr>
            <p:ph type="pic" idx="5"/>
          </p:nvPr>
        </p:nvSpPr>
        <p:spPr>
          <a:xfrm>
            <a:off x="407607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>
            <a:spLocks noGrp="1"/>
          </p:cNvSpPr>
          <p:nvPr>
            <p:ph type="pic" idx="8"/>
          </p:nvPr>
        </p:nvSpPr>
        <p:spPr>
          <a:xfrm>
            <a:off x="6962145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8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 text">
  <p:cSld name="5 Three Images text"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2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23850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9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4369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9"/>
          <p:cNvPicPr preferRelativeResize="0">
            <a:picLocks noGrp="1"/>
          </p:cNvPicPr>
          <p:nvPr>
            <p:ph type="pic" idx="8"/>
          </p:nvPr>
        </p:nvPicPr>
        <p:blipFill/>
        <p:spPr>
          <a:xfrm>
            <a:off x="6084887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hart and Image">
  <p:cSld name="5 Chart and Imag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6613" y="158750"/>
            <a:ext cx="431800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3538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3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chart" idx="3"/>
          </p:nvPr>
        </p:nvSpPr>
        <p:spPr>
          <a:xfrm>
            <a:off x="323850" y="2103438"/>
            <a:ext cx="4025900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Chart">
  <p:cSld name="5 Text and Char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084888" y="158750"/>
            <a:ext cx="28797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323849" y="525600"/>
            <a:ext cx="5616575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323849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3"/>
          </p:nvPr>
        </p:nvSpPr>
        <p:spPr>
          <a:xfrm>
            <a:off x="3206262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>
            <a:spLocks noGrp="1"/>
          </p:cNvSpPr>
          <p:nvPr>
            <p:ph type="chart" idx="4"/>
          </p:nvPr>
        </p:nvSpPr>
        <p:spPr>
          <a:xfrm>
            <a:off x="6221942" y="627063"/>
            <a:ext cx="2605617" cy="25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5"/>
          </p:nvPr>
        </p:nvSpPr>
        <p:spPr>
          <a:xfrm>
            <a:off x="6228254" y="3390838"/>
            <a:ext cx="2595600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6"/>
          </p:nvPr>
        </p:nvSpPr>
        <p:spPr>
          <a:xfrm>
            <a:off x="6225646" y="3777335"/>
            <a:ext cx="2598208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7"/>
          </p:nvPr>
        </p:nvSpPr>
        <p:spPr>
          <a:xfrm>
            <a:off x="6088675" y="4695825"/>
            <a:ext cx="2731476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adline only">
  <p:cSld name="5 Headline only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wo images">
  <p:cSld name="5 Two image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37" name="Google Shape;237;p33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8" name="Google Shape;238;p3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">
  <p:cSld name="5 Three image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45" name="Google Shape;245;p34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5" y="158750"/>
            <a:ext cx="273685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46" name="Google Shape;246;p3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34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6084790" y="158750"/>
            <a:ext cx="2879823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our images">
  <p:cSld name="5 Four image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2" name="Google Shape;252;p35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3" name="Google Shape;253;p35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4" name="Google Shape;254;p35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4643439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ix images">
  <p:cSld name="5 Six imag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1" name="Google Shape;261;p36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6" y="158750"/>
            <a:ext cx="2736850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2" name="Google Shape;262;p36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3" name="Google Shape;263;p36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3576" y="2572849"/>
            <a:ext cx="2736850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6084887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8" name="Google Shape;268;p36"/>
          <p:cNvPicPr preferRelativeResize="0">
            <a:picLocks noGrp="1"/>
          </p:cNvPicPr>
          <p:nvPr>
            <p:ph type="pic" idx="7"/>
          </p:nvPr>
        </p:nvPicPr>
        <p:blipFill/>
        <p:spPr>
          <a:xfrm>
            <a:off x="6084887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image">
  <p:cSld name="5 Full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screen Video">
  <p:cSld name="5 Full screen Vide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Video">
  <p:cSld name="5 Text and Vide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>
            <a:spLocks noGrp="1"/>
          </p:cNvSpPr>
          <p:nvPr>
            <p:ph type="media" idx="2"/>
          </p:nvPr>
        </p:nvSpPr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ontact slide">
  <p:cSld name="6 Contact slide">
    <p:bg>
      <p:bgPr>
        <a:solidFill>
          <a:srgbClr val="EBF2F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084888" y="594000"/>
            <a:ext cx="2736526" cy="10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648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6084886" y="276226"/>
            <a:ext cx="27365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6089938" y="2103438"/>
            <a:ext cx="27302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Galaxy">
  <p:cSld name="7 Mockup Samsung Galaxy">
    <p:bg>
      <p:bgPr>
        <a:solidFill>
          <a:srgbClr val="EBF2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09917" y="450447"/>
            <a:ext cx="1872000" cy="4104000"/>
          </a:xfrm>
          <a:prstGeom prst="roundRect">
            <a:avLst>
              <a:gd name="adj" fmla="val 1021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Iphone SE">
  <p:cSld name="7 Mockup Iphone SE">
    <p:bg>
      <p:bgPr>
        <a:solidFill>
          <a:srgbClr val="EBF2F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797437" y="870075"/>
            <a:ext cx="1919002" cy="324155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41"/>
          <p:cNvGrpSpPr/>
          <p:nvPr/>
        </p:nvGrpSpPr>
        <p:grpSpPr>
          <a:xfrm>
            <a:off x="5698184" y="358140"/>
            <a:ext cx="2111548" cy="4287600"/>
            <a:chOff x="-3606774" y="-142106"/>
            <a:chExt cx="1363570" cy="2768795"/>
          </a:xfrm>
        </p:grpSpPr>
        <p:sp>
          <p:nvSpPr>
            <p:cNvPr id="312" name="Google Shape;312;p41"/>
            <p:cNvSpPr/>
            <p:nvPr/>
          </p:nvSpPr>
          <p:spPr>
            <a:xfrm>
              <a:off x="-3606774" y="-142106"/>
              <a:ext cx="1363570" cy="2768795"/>
            </a:xfrm>
            <a:custGeom>
              <a:avLst/>
              <a:gdLst/>
              <a:ahLst/>
              <a:cxnLst/>
              <a:rect l="l" t="t" r="r" b="b"/>
              <a:pathLst>
                <a:path w="1363570" h="2768795" extrusionOk="0">
                  <a:moveTo>
                    <a:pt x="1350414" y="601066"/>
                  </a:moveTo>
                  <a:lnTo>
                    <a:pt x="1346771" y="601066"/>
                  </a:lnTo>
                  <a:lnTo>
                    <a:pt x="1346771" y="208114"/>
                  </a:lnTo>
                  <a:cubicBezTo>
                    <a:pt x="1346771" y="93350"/>
                    <a:pt x="1253421" y="0"/>
                    <a:pt x="1138657" y="0"/>
                  </a:cubicBezTo>
                  <a:lnTo>
                    <a:pt x="227140" y="0"/>
                  </a:lnTo>
                  <a:cubicBezTo>
                    <a:pt x="112376" y="0"/>
                    <a:pt x="19026" y="93350"/>
                    <a:pt x="19026" y="208114"/>
                  </a:cubicBezTo>
                  <a:lnTo>
                    <a:pt x="19026" y="367327"/>
                  </a:lnTo>
                  <a:lnTo>
                    <a:pt x="13156" y="367327"/>
                  </a:lnTo>
                  <a:cubicBezTo>
                    <a:pt x="5910" y="367327"/>
                    <a:pt x="0" y="373237"/>
                    <a:pt x="0" y="380483"/>
                  </a:cubicBezTo>
                  <a:lnTo>
                    <a:pt x="0" y="460191"/>
                  </a:lnTo>
                  <a:cubicBezTo>
                    <a:pt x="0" y="467437"/>
                    <a:pt x="5910" y="473347"/>
                    <a:pt x="13156" y="473347"/>
                  </a:cubicBezTo>
                  <a:lnTo>
                    <a:pt x="19026" y="473347"/>
                  </a:lnTo>
                  <a:lnTo>
                    <a:pt x="19026" y="601066"/>
                  </a:lnTo>
                  <a:lnTo>
                    <a:pt x="13156" y="601066"/>
                  </a:lnTo>
                  <a:cubicBezTo>
                    <a:pt x="5910" y="601066"/>
                    <a:pt x="0" y="606976"/>
                    <a:pt x="0" y="614222"/>
                  </a:cubicBezTo>
                  <a:lnTo>
                    <a:pt x="0" y="787927"/>
                  </a:lnTo>
                  <a:cubicBezTo>
                    <a:pt x="0" y="795173"/>
                    <a:pt x="5910" y="801083"/>
                    <a:pt x="13156" y="801083"/>
                  </a:cubicBezTo>
                  <a:lnTo>
                    <a:pt x="19026" y="801083"/>
                  </a:lnTo>
                  <a:lnTo>
                    <a:pt x="19026" y="847354"/>
                  </a:lnTo>
                  <a:lnTo>
                    <a:pt x="13156" y="847354"/>
                  </a:lnTo>
                  <a:cubicBezTo>
                    <a:pt x="5910" y="847354"/>
                    <a:pt x="0" y="853264"/>
                    <a:pt x="0" y="860510"/>
                  </a:cubicBezTo>
                  <a:lnTo>
                    <a:pt x="0" y="1034215"/>
                  </a:lnTo>
                  <a:cubicBezTo>
                    <a:pt x="0" y="1041461"/>
                    <a:pt x="5910" y="1047371"/>
                    <a:pt x="13156" y="1047371"/>
                  </a:cubicBezTo>
                  <a:lnTo>
                    <a:pt x="19026" y="1047371"/>
                  </a:lnTo>
                  <a:lnTo>
                    <a:pt x="19026" y="2560682"/>
                  </a:lnTo>
                  <a:cubicBezTo>
                    <a:pt x="19026" y="2675446"/>
                    <a:pt x="112376" y="2768796"/>
                    <a:pt x="227140" y="2768796"/>
                  </a:cubicBezTo>
                  <a:lnTo>
                    <a:pt x="1138657" y="2768796"/>
                  </a:lnTo>
                  <a:cubicBezTo>
                    <a:pt x="1253421" y="2768796"/>
                    <a:pt x="1346771" y="2675446"/>
                    <a:pt x="1346771" y="2560682"/>
                  </a:cubicBezTo>
                  <a:lnTo>
                    <a:pt x="1346771" y="801124"/>
                  </a:lnTo>
                  <a:lnTo>
                    <a:pt x="1350414" y="801124"/>
                  </a:lnTo>
                  <a:cubicBezTo>
                    <a:pt x="1357660" y="801124"/>
                    <a:pt x="1363570" y="795214"/>
                    <a:pt x="1363570" y="787968"/>
                  </a:cubicBezTo>
                  <a:lnTo>
                    <a:pt x="1363570" y="614263"/>
                  </a:lnTo>
                  <a:cubicBezTo>
                    <a:pt x="1363570" y="607016"/>
                    <a:pt x="1357660" y="601106"/>
                    <a:pt x="1350414" y="601106"/>
                  </a:cubicBezTo>
                  <a:lnTo>
                    <a:pt x="1350414" y="601106"/>
                  </a:lnTo>
                  <a:close/>
                  <a:moveTo>
                    <a:pt x="1298193" y="2421062"/>
                  </a:moveTo>
                  <a:lnTo>
                    <a:pt x="67563" y="2421062"/>
                  </a:lnTo>
                  <a:lnTo>
                    <a:pt x="67563" y="333525"/>
                  </a:lnTo>
                  <a:lnTo>
                    <a:pt x="1298193" y="333525"/>
                  </a:lnTo>
                  <a:lnTo>
                    <a:pt x="1298193" y="242110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025706" y="2335507"/>
              <a:ext cx="203620" cy="203620"/>
            </a:xfrm>
            <a:custGeom>
              <a:avLst/>
              <a:gdLst/>
              <a:ahLst/>
              <a:cxnLst/>
              <a:rect l="l" t="t" r="r" b="b"/>
              <a:pathLst>
                <a:path w="203620" h="203620" extrusionOk="0">
                  <a:moveTo>
                    <a:pt x="101810" y="203621"/>
                  </a:moveTo>
                  <a:cubicBezTo>
                    <a:pt x="45662" y="203621"/>
                    <a:pt x="0" y="157958"/>
                    <a:pt x="0" y="101810"/>
                  </a:cubicBezTo>
                  <a:cubicBezTo>
                    <a:pt x="0" y="45663"/>
                    <a:pt x="45662" y="0"/>
                    <a:pt x="101810" y="0"/>
                  </a:cubicBezTo>
                  <a:cubicBezTo>
                    <a:pt x="157957" y="0"/>
                    <a:pt x="203620" y="45663"/>
                    <a:pt x="203620" y="101810"/>
                  </a:cubicBezTo>
                  <a:cubicBezTo>
                    <a:pt x="203620" y="157958"/>
                    <a:pt x="157957" y="203621"/>
                    <a:pt x="101810" y="203621"/>
                  </a:cubicBezTo>
                  <a:close/>
                  <a:moveTo>
                    <a:pt x="101810" y="16152"/>
                  </a:moveTo>
                  <a:cubicBezTo>
                    <a:pt x="54609" y="16152"/>
                    <a:pt x="16193" y="54569"/>
                    <a:pt x="16193" y="101770"/>
                  </a:cubicBezTo>
                  <a:cubicBezTo>
                    <a:pt x="16193" y="148971"/>
                    <a:pt x="54609" y="187388"/>
                    <a:pt x="101810" y="187388"/>
                  </a:cubicBezTo>
                  <a:cubicBezTo>
                    <a:pt x="149011" y="187388"/>
                    <a:pt x="187428" y="148971"/>
                    <a:pt x="187428" y="101770"/>
                  </a:cubicBezTo>
                  <a:cubicBezTo>
                    <a:pt x="187428" y="54569"/>
                    <a:pt x="149011" y="16152"/>
                    <a:pt x="101810" y="1615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3043720" y="33824"/>
              <a:ext cx="239689" cy="36433"/>
            </a:xfrm>
            <a:custGeom>
              <a:avLst/>
              <a:gdLst/>
              <a:ahLst/>
              <a:cxnLst/>
              <a:rect l="l" t="t" r="r" b="b"/>
              <a:pathLst>
                <a:path w="239689" h="36433" extrusionOk="0">
                  <a:moveTo>
                    <a:pt x="221473" y="36433"/>
                  </a:moveTo>
                  <a:lnTo>
                    <a:pt x="18217" y="36433"/>
                  </a:lnTo>
                  <a:cubicBezTo>
                    <a:pt x="8137" y="36433"/>
                    <a:pt x="0" y="28296"/>
                    <a:pt x="0" y="18217"/>
                  </a:cubicBezTo>
                  <a:cubicBezTo>
                    <a:pt x="0" y="8137"/>
                    <a:pt x="8137" y="0"/>
                    <a:pt x="18217" y="0"/>
                  </a:cubicBezTo>
                  <a:lnTo>
                    <a:pt x="221473" y="0"/>
                  </a:lnTo>
                  <a:cubicBezTo>
                    <a:pt x="231553" y="0"/>
                    <a:pt x="239690" y="8137"/>
                    <a:pt x="239690" y="18217"/>
                  </a:cubicBezTo>
                  <a:cubicBezTo>
                    <a:pt x="239690" y="28296"/>
                    <a:pt x="231553" y="36433"/>
                    <a:pt x="221473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156825" y="33824"/>
              <a:ext cx="36433" cy="36433"/>
            </a:xfrm>
            <a:custGeom>
              <a:avLst/>
              <a:gdLst/>
              <a:ahLst/>
              <a:cxnLst/>
              <a:rect l="l" t="t" r="r" b="b"/>
              <a:pathLst>
                <a:path w="36433" h="36433" extrusionOk="0">
                  <a:moveTo>
                    <a:pt x="18217" y="36433"/>
                  </a:moveTo>
                  <a:cubicBezTo>
                    <a:pt x="13440" y="36433"/>
                    <a:pt x="8744" y="34490"/>
                    <a:pt x="5343" y="31090"/>
                  </a:cubicBezTo>
                  <a:cubicBezTo>
                    <a:pt x="4493" y="30280"/>
                    <a:pt x="3724" y="29349"/>
                    <a:pt x="3077" y="28337"/>
                  </a:cubicBezTo>
                  <a:cubicBezTo>
                    <a:pt x="2429" y="27325"/>
                    <a:pt x="1862" y="26272"/>
                    <a:pt x="1417" y="25179"/>
                  </a:cubicBezTo>
                  <a:cubicBezTo>
                    <a:pt x="931" y="24086"/>
                    <a:pt x="607" y="22953"/>
                    <a:pt x="364" y="21779"/>
                  </a:cubicBezTo>
                  <a:cubicBezTo>
                    <a:pt x="121" y="20605"/>
                    <a:pt x="0" y="19390"/>
                    <a:pt x="0" y="18217"/>
                  </a:cubicBezTo>
                  <a:cubicBezTo>
                    <a:pt x="0" y="17043"/>
                    <a:pt x="121" y="15828"/>
                    <a:pt x="364" y="14654"/>
                  </a:cubicBezTo>
                  <a:cubicBezTo>
                    <a:pt x="607" y="13480"/>
                    <a:pt x="931" y="12347"/>
                    <a:pt x="1417" y="11254"/>
                  </a:cubicBezTo>
                  <a:cubicBezTo>
                    <a:pt x="1862" y="10161"/>
                    <a:pt x="2429" y="9108"/>
                    <a:pt x="3077" y="8096"/>
                  </a:cubicBezTo>
                  <a:cubicBezTo>
                    <a:pt x="3724" y="7125"/>
                    <a:pt x="4493" y="6194"/>
                    <a:pt x="5343" y="5343"/>
                  </a:cubicBezTo>
                  <a:cubicBezTo>
                    <a:pt x="6193" y="4493"/>
                    <a:pt x="7125" y="3724"/>
                    <a:pt x="8096" y="3077"/>
                  </a:cubicBezTo>
                  <a:cubicBezTo>
                    <a:pt x="9108" y="2429"/>
                    <a:pt x="10161" y="1862"/>
                    <a:pt x="11253" y="1417"/>
                  </a:cubicBezTo>
                  <a:cubicBezTo>
                    <a:pt x="12346" y="931"/>
                    <a:pt x="13521" y="607"/>
                    <a:pt x="14654" y="364"/>
                  </a:cubicBezTo>
                  <a:cubicBezTo>
                    <a:pt x="17002" y="-121"/>
                    <a:pt x="19431" y="-121"/>
                    <a:pt x="21779" y="364"/>
                  </a:cubicBezTo>
                  <a:cubicBezTo>
                    <a:pt x="22953" y="607"/>
                    <a:pt x="24086" y="931"/>
                    <a:pt x="25179" y="1417"/>
                  </a:cubicBezTo>
                  <a:cubicBezTo>
                    <a:pt x="26272" y="1862"/>
                    <a:pt x="27365" y="2429"/>
                    <a:pt x="28337" y="3077"/>
                  </a:cubicBezTo>
                  <a:cubicBezTo>
                    <a:pt x="29349" y="3724"/>
                    <a:pt x="30280" y="4493"/>
                    <a:pt x="31089" y="5343"/>
                  </a:cubicBezTo>
                  <a:cubicBezTo>
                    <a:pt x="34490" y="8744"/>
                    <a:pt x="36433" y="13440"/>
                    <a:pt x="36433" y="18217"/>
                  </a:cubicBezTo>
                  <a:cubicBezTo>
                    <a:pt x="36433" y="22993"/>
                    <a:pt x="34490" y="27689"/>
                    <a:pt x="31089" y="31090"/>
                  </a:cubicBezTo>
                  <a:cubicBezTo>
                    <a:pt x="27730" y="34490"/>
                    <a:pt x="23034" y="36433"/>
                    <a:pt x="18217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Xcover 5">
  <p:cSld name="7 Mockup Samsung Xcover 5">
    <p:bg>
      <p:bgPr>
        <a:solidFill>
          <a:srgbClr val="EBF2F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85195" y="723714"/>
            <a:ext cx="1764638" cy="35640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42"/>
          <p:cNvGrpSpPr/>
          <p:nvPr/>
        </p:nvGrpSpPr>
        <p:grpSpPr>
          <a:xfrm>
            <a:off x="5698184" y="334075"/>
            <a:ext cx="2147756" cy="4335435"/>
            <a:chOff x="-3756800" y="792460"/>
            <a:chExt cx="1380694" cy="2787053"/>
          </a:xfrm>
        </p:grpSpPr>
        <p:sp>
          <p:nvSpPr>
            <p:cNvPr id="325" name="Google Shape;325;p42"/>
            <p:cNvSpPr/>
            <p:nvPr/>
          </p:nvSpPr>
          <p:spPr>
            <a:xfrm>
              <a:off x="-3756800" y="792460"/>
              <a:ext cx="1380694" cy="2787053"/>
            </a:xfrm>
            <a:custGeom>
              <a:avLst/>
              <a:gdLst/>
              <a:ahLst/>
              <a:cxnLst/>
              <a:rect l="l" t="t" r="r" b="b"/>
              <a:pathLst>
                <a:path w="1380694" h="2787053" extrusionOk="0">
                  <a:moveTo>
                    <a:pt x="1367497" y="604507"/>
                  </a:moveTo>
                  <a:cubicBezTo>
                    <a:pt x="1374743" y="604507"/>
                    <a:pt x="1380654" y="598596"/>
                    <a:pt x="1380654" y="591350"/>
                  </a:cubicBezTo>
                  <a:lnTo>
                    <a:pt x="1380654" y="417605"/>
                  </a:lnTo>
                  <a:cubicBezTo>
                    <a:pt x="1380654" y="410358"/>
                    <a:pt x="1374743" y="404448"/>
                    <a:pt x="1367497" y="404448"/>
                  </a:cubicBezTo>
                  <a:lnTo>
                    <a:pt x="1357903" y="404448"/>
                  </a:lnTo>
                  <a:lnTo>
                    <a:pt x="1357903" y="222161"/>
                  </a:lnTo>
                  <a:cubicBezTo>
                    <a:pt x="1366849" y="210341"/>
                    <a:pt x="1372233" y="195646"/>
                    <a:pt x="1372233" y="179656"/>
                  </a:cubicBezTo>
                  <a:lnTo>
                    <a:pt x="1372233" y="70640"/>
                  </a:lnTo>
                  <a:cubicBezTo>
                    <a:pt x="1372233" y="31616"/>
                    <a:pt x="1340618" y="0"/>
                    <a:pt x="1301594" y="0"/>
                  </a:cubicBezTo>
                  <a:lnTo>
                    <a:pt x="1067207" y="0"/>
                  </a:lnTo>
                  <a:cubicBezTo>
                    <a:pt x="1049314" y="0"/>
                    <a:pt x="1033041" y="6720"/>
                    <a:pt x="1020573" y="17650"/>
                  </a:cubicBezTo>
                  <a:lnTo>
                    <a:pt x="353199" y="17650"/>
                  </a:lnTo>
                  <a:cubicBezTo>
                    <a:pt x="340731" y="6679"/>
                    <a:pt x="324457" y="0"/>
                    <a:pt x="306564" y="0"/>
                  </a:cubicBezTo>
                  <a:lnTo>
                    <a:pt x="72178" y="0"/>
                  </a:lnTo>
                  <a:cubicBezTo>
                    <a:pt x="33154" y="0"/>
                    <a:pt x="1538" y="31616"/>
                    <a:pt x="1538" y="70640"/>
                  </a:cubicBezTo>
                  <a:lnTo>
                    <a:pt x="1538" y="179656"/>
                  </a:lnTo>
                  <a:cubicBezTo>
                    <a:pt x="1538" y="195646"/>
                    <a:pt x="6922" y="210341"/>
                    <a:pt x="15869" y="222161"/>
                  </a:cubicBezTo>
                  <a:lnTo>
                    <a:pt x="15869" y="808977"/>
                  </a:lnTo>
                  <a:lnTo>
                    <a:pt x="5708" y="808977"/>
                  </a:lnTo>
                  <a:cubicBezTo>
                    <a:pt x="2550" y="808977"/>
                    <a:pt x="0" y="811568"/>
                    <a:pt x="0" y="814685"/>
                  </a:cubicBezTo>
                  <a:lnTo>
                    <a:pt x="0" y="1179664"/>
                  </a:lnTo>
                  <a:cubicBezTo>
                    <a:pt x="0" y="1182822"/>
                    <a:pt x="2550" y="1185372"/>
                    <a:pt x="5708" y="1185372"/>
                  </a:cubicBezTo>
                  <a:lnTo>
                    <a:pt x="15869" y="1185372"/>
                  </a:lnTo>
                  <a:lnTo>
                    <a:pt x="15869" y="2564892"/>
                  </a:lnTo>
                  <a:cubicBezTo>
                    <a:pt x="6922" y="2576713"/>
                    <a:pt x="1538" y="2591407"/>
                    <a:pt x="1538" y="2607397"/>
                  </a:cubicBezTo>
                  <a:lnTo>
                    <a:pt x="1538" y="2716413"/>
                  </a:lnTo>
                  <a:cubicBezTo>
                    <a:pt x="1538" y="2755437"/>
                    <a:pt x="33154" y="2787053"/>
                    <a:pt x="72178" y="2787053"/>
                  </a:cubicBezTo>
                  <a:lnTo>
                    <a:pt x="306564" y="2787053"/>
                  </a:lnTo>
                  <a:cubicBezTo>
                    <a:pt x="322716" y="2787053"/>
                    <a:pt x="337573" y="2781588"/>
                    <a:pt x="349474" y="2772440"/>
                  </a:cubicBezTo>
                  <a:lnTo>
                    <a:pt x="1024337" y="2772440"/>
                  </a:lnTo>
                  <a:cubicBezTo>
                    <a:pt x="1036239" y="2781548"/>
                    <a:pt x="1051096" y="2787053"/>
                    <a:pt x="1067248" y="2787053"/>
                  </a:cubicBezTo>
                  <a:lnTo>
                    <a:pt x="1301634" y="2787053"/>
                  </a:lnTo>
                  <a:cubicBezTo>
                    <a:pt x="1340658" y="2787053"/>
                    <a:pt x="1372274" y="2755437"/>
                    <a:pt x="1372274" y="2716413"/>
                  </a:cubicBezTo>
                  <a:lnTo>
                    <a:pt x="1372274" y="2607397"/>
                  </a:lnTo>
                  <a:cubicBezTo>
                    <a:pt x="1372274" y="2591407"/>
                    <a:pt x="1366890" y="2576713"/>
                    <a:pt x="1357944" y="2564892"/>
                  </a:cubicBezTo>
                  <a:lnTo>
                    <a:pt x="1357944" y="1198852"/>
                  </a:lnTo>
                  <a:lnTo>
                    <a:pt x="1367538" y="1198852"/>
                  </a:lnTo>
                  <a:cubicBezTo>
                    <a:pt x="1374783" y="1198852"/>
                    <a:pt x="1380694" y="1192942"/>
                    <a:pt x="1380694" y="1185696"/>
                  </a:cubicBezTo>
                  <a:lnTo>
                    <a:pt x="1380694" y="1011991"/>
                  </a:lnTo>
                  <a:cubicBezTo>
                    <a:pt x="1380694" y="1004745"/>
                    <a:pt x="1374783" y="998834"/>
                    <a:pt x="1367538" y="998834"/>
                  </a:cubicBezTo>
                  <a:lnTo>
                    <a:pt x="1357944" y="998834"/>
                  </a:lnTo>
                  <a:lnTo>
                    <a:pt x="1357944" y="811811"/>
                  </a:lnTo>
                  <a:lnTo>
                    <a:pt x="1367538" y="811811"/>
                  </a:lnTo>
                  <a:cubicBezTo>
                    <a:pt x="1374783" y="811811"/>
                    <a:pt x="1380694" y="805901"/>
                    <a:pt x="1380694" y="798655"/>
                  </a:cubicBezTo>
                  <a:lnTo>
                    <a:pt x="1380694" y="624950"/>
                  </a:lnTo>
                  <a:cubicBezTo>
                    <a:pt x="1380694" y="617703"/>
                    <a:pt x="1374783" y="611793"/>
                    <a:pt x="1367538" y="611793"/>
                  </a:cubicBezTo>
                  <a:lnTo>
                    <a:pt x="1357944" y="611793"/>
                  </a:lnTo>
                  <a:lnTo>
                    <a:pt x="1357944" y="604587"/>
                  </a:lnTo>
                  <a:lnTo>
                    <a:pt x="1367538" y="604587"/>
                  </a:lnTo>
                  <a:lnTo>
                    <a:pt x="1367538" y="604507"/>
                  </a:lnTo>
                  <a:close/>
                  <a:moveTo>
                    <a:pt x="1274917" y="2569588"/>
                  </a:moveTo>
                  <a:lnTo>
                    <a:pt x="105615" y="2569588"/>
                  </a:lnTo>
                  <a:lnTo>
                    <a:pt x="105615" y="217465"/>
                  </a:lnTo>
                  <a:lnTo>
                    <a:pt x="1274917" y="217465"/>
                  </a:lnTo>
                  <a:lnTo>
                    <a:pt x="1274917" y="25695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-3692597" y="857838"/>
              <a:ext cx="1245364" cy="2656298"/>
            </a:xfrm>
            <a:custGeom>
              <a:avLst/>
              <a:gdLst/>
              <a:ahLst/>
              <a:cxnLst/>
              <a:rect l="l" t="t" r="r" b="b"/>
              <a:pathLst>
                <a:path w="1245364" h="2656298" extrusionOk="0">
                  <a:moveTo>
                    <a:pt x="1129184" y="0"/>
                  </a:moveTo>
                  <a:lnTo>
                    <a:pt x="116181" y="0"/>
                  </a:lnTo>
                  <a:cubicBezTo>
                    <a:pt x="52018" y="0"/>
                    <a:pt x="0" y="52018"/>
                    <a:pt x="0" y="116181"/>
                  </a:cubicBezTo>
                  <a:lnTo>
                    <a:pt x="0" y="2540118"/>
                  </a:lnTo>
                  <a:cubicBezTo>
                    <a:pt x="0" y="2604280"/>
                    <a:pt x="52018" y="2656299"/>
                    <a:pt x="116181" y="2656299"/>
                  </a:cubicBezTo>
                  <a:lnTo>
                    <a:pt x="1129184" y="2656299"/>
                  </a:lnTo>
                  <a:cubicBezTo>
                    <a:pt x="1193347" y="2656299"/>
                    <a:pt x="1245365" y="2604280"/>
                    <a:pt x="1245365" y="2540118"/>
                  </a:cubicBezTo>
                  <a:lnTo>
                    <a:pt x="1245365" y="116181"/>
                  </a:lnTo>
                  <a:cubicBezTo>
                    <a:pt x="1245365" y="52018"/>
                    <a:pt x="1193347" y="0"/>
                    <a:pt x="1129184" y="0"/>
                  </a:cubicBezTo>
                  <a:close/>
                  <a:moveTo>
                    <a:pt x="1185048" y="2453973"/>
                  </a:moveTo>
                  <a:cubicBezTo>
                    <a:pt x="1185048" y="2463891"/>
                    <a:pt x="1176992" y="2471907"/>
                    <a:pt x="1167115" y="2471907"/>
                  </a:cubicBezTo>
                  <a:lnTo>
                    <a:pt x="78291" y="2471907"/>
                  </a:lnTo>
                  <a:cubicBezTo>
                    <a:pt x="68373" y="2471907"/>
                    <a:pt x="60357" y="2463851"/>
                    <a:pt x="60357" y="2453973"/>
                  </a:cubicBezTo>
                  <a:lnTo>
                    <a:pt x="60357" y="206130"/>
                  </a:lnTo>
                  <a:cubicBezTo>
                    <a:pt x="60357" y="196213"/>
                    <a:pt x="68413" y="188197"/>
                    <a:pt x="78291" y="188197"/>
                  </a:cubicBezTo>
                  <a:lnTo>
                    <a:pt x="1167115" y="188197"/>
                  </a:lnTo>
                  <a:cubicBezTo>
                    <a:pt x="1177033" y="188197"/>
                    <a:pt x="1185048" y="196253"/>
                    <a:pt x="1185048" y="206130"/>
                  </a:cubicBezTo>
                  <a:lnTo>
                    <a:pt x="1185048" y="2453933"/>
                  </a:lnTo>
                  <a:lnTo>
                    <a:pt x="1185048" y="2453933"/>
                  </a:lnTo>
                  <a:close/>
                </a:path>
              </a:pathLst>
            </a:custGeom>
            <a:gradFill>
              <a:gsLst>
                <a:gs pos="0">
                  <a:srgbClr val="262626"/>
                </a:gs>
                <a:gs pos="78000">
                  <a:srgbClr val="262626"/>
                </a:gs>
                <a:gs pos="91000">
                  <a:srgbClr val="3F3F3F"/>
                </a:gs>
                <a:gs pos="100000">
                  <a:srgbClr val="595959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-3092179" y="936118"/>
              <a:ext cx="44529" cy="44539"/>
            </a:xfrm>
            <a:custGeom>
              <a:avLst/>
              <a:gdLst/>
              <a:ahLst/>
              <a:cxnLst/>
              <a:rect l="l" t="t" r="r" b="b"/>
              <a:pathLst>
                <a:path w="44529" h="44539" extrusionOk="0">
                  <a:moveTo>
                    <a:pt x="22265" y="44539"/>
                  </a:moveTo>
                  <a:cubicBezTo>
                    <a:pt x="20807" y="44539"/>
                    <a:pt x="19350" y="44378"/>
                    <a:pt x="17893" y="44094"/>
                  </a:cubicBezTo>
                  <a:cubicBezTo>
                    <a:pt x="16476" y="43811"/>
                    <a:pt x="15099" y="43366"/>
                    <a:pt x="13723" y="42839"/>
                  </a:cubicBezTo>
                  <a:cubicBezTo>
                    <a:pt x="12387" y="42273"/>
                    <a:pt x="11092" y="41584"/>
                    <a:pt x="9918" y="40775"/>
                  </a:cubicBezTo>
                  <a:cubicBezTo>
                    <a:pt x="8663" y="39965"/>
                    <a:pt x="7529" y="39034"/>
                    <a:pt x="6517" y="38022"/>
                  </a:cubicBezTo>
                  <a:cubicBezTo>
                    <a:pt x="5505" y="36970"/>
                    <a:pt x="4574" y="35836"/>
                    <a:pt x="3724" y="34622"/>
                  </a:cubicBezTo>
                  <a:cubicBezTo>
                    <a:pt x="2955" y="33407"/>
                    <a:pt x="2267" y="32112"/>
                    <a:pt x="1700" y="30776"/>
                  </a:cubicBezTo>
                  <a:cubicBezTo>
                    <a:pt x="1133" y="29440"/>
                    <a:pt x="729" y="28023"/>
                    <a:pt x="445" y="26606"/>
                  </a:cubicBezTo>
                  <a:cubicBezTo>
                    <a:pt x="162" y="25189"/>
                    <a:pt x="0" y="23732"/>
                    <a:pt x="0" y="22275"/>
                  </a:cubicBezTo>
                  <a:cubicBezTo>
                    <a:pt x="0" y="16405"/>
                    <a:pt x="2388" y="10657"/>
                    <a:pt x="6517" y="6528"/>
                  </a:cubicBezTo>
                  <a:cubicBezTo>
                    <a:pt x="7529" y="5516"/>
                    <a:pt x="8663" y="4585"/>
                    <a:pt x="9918" y="3775"/>
                  </a:cubicBezTo>
                  <a:cubicBezTo>
                    <a:pt x="11092" y="2965"/>
                    <a:pt x="12387" y="2277"/>
                    <a:pt x="13723" y="1710"/>
                  </a:cubicBezTo>
                  <a:cubicBezTo>
                    <a:pt x="15099" y="1144"/>
                    <a:pt x="16476" y="739"/>
                    <a:pt x="17893" y="455"/>
                  </a:cubicBezTo>
                  <a:cubicBezTo>
                    <a:pt x="20767" y="-152"/>
                    <a:pt x="23722" y="-152"/>
                    <a:pt x="26596" y="455"/>
                  </a:cubicBezTo>
                  <a:cubicBezTo>
                    <a:pt x="28013" y="739"/>
                    <a:pt x="29430" y="1144"/>
                    <a:pt x="30766" y="1710"/>
                  </a:cubicBezTo>
                  <a:cubicBezTo>
                    <a:pt x="32102" y="2277"/>
                    <a:pt x="33397" y="2965"/>
                    <a:pt x="34611" y="3775"/>
                  </a:cubicBezTo>
                  <a:cubicBezTo>
                    <a:pt x="35826" y="4585"/>
                    <a:pt x="36959" y="5516"/>
                    <a:pt x="38012" y="6528"/>
                  </a:cubicBezTo>
                  <a:cubicBezTo>
                    <a:pt x="42141" y="10657"/>
                    <a:pt x="44529" y="16405"/>
                    <a:pt x="44529" y="22275"/>
                  </a:cubicBezTo>
                  <a:cubicBezTo>
                    <a:pt x="44529" y="23732"/>
                    <a:pt x="44367" y="25189"/>
                    <a:pt x="44084" y="26606"/>
                  </a:cubicBezTo>
                  <a:cubicBezTo>
                    <a:pt x="43801" y="28023"/>
                    <a:pt x="43396" y="29440"/>
                    <a:pt x="42829" y="30776"/>
                  </a:cubicBezTo>
                  <a:cubicBezTo>
                    <a:pt x="42262" y="32112"/>
                    <a:pt x="41574" y="33407"/>
                    <a:pt x="40765" y="34622"/>
                  </a:cubicBezTo>
                  <a:cubicBezTo>
                    <a:pt x="39955" y="35836"/>
                    <a:pt x="39024" y="36970"/>
                    <a:pt x="38012" y="38022"/>
                  </a:cubicBezTo>
                  <a:cubicBezTo>
                    <a:pt x="36959" y="39034"/>
                    <a:pt x="35826" y="39965"/>
                    <a:pt x="34611" y="40775"/>
                  </a:cubicBezTo>
                  <a:cubicBezTo>
                    <a:pt x="33397" y="41584"/>
                    <a:pt x="32102" y="42273"/>
                    <a:pt x="30766" y="42839"/>
                  </a:cubicBezTo>
                  <a:cubicBezTo>
                    <a:pt x="29430" y="43366"/>
                    <a:pt x="28013" y="43811"/>
                    <a:pt x="26596" y="44094"/>
                  </a:cubicBezTo>
                  <a:cubicBezTo>
                    <a:pt x="25179" y="44378"/>
                    <a:pt x="23722" y="44539"/>
                    <a:pt x="22265" y="4453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Tablet">
  <p:cSld name="7 Mockup Tablet">
    <p:bg>
      <p:bgPr>
        <a:solidFill>
          <a:srgbClr val="EBF2F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530" y="278390"/>
            <a:ext cx="3395857" cy="4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284519" y="479695"/>
            <a:ext cx="3043682" cy="4048762"/>
          </a:xfrm>
          <a:prstGeom prst="roundRect">
            <a:avLst>
              <a:gd name="adj" fmla="val 3275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Computer">
  <p:cSld name="7 Mockup Computer">
    <p:bg>
      <p:bgPr>
        <a:solidFill>
          <a:srgbClr val="EBF2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800" y="379902"/>
            <a:ext cx="5398300" cy="434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2069377" y="600403"/>
            <a:ext cx="4975948" cy="28154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40" name="Google Shape;340;p4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martphone Video">
  <p:cSld name="7 Mockup Smartphone Video">
    <p:bg>
      <p:bgPr>
        <a:solidFill>
          <a:srgbClr val="EBF2F3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>
            <a:spLocks noGrp="1"/>
          </p:cNvSpPr>
          <p:nvPr>
            <p:ph type="media" idx="2"/>
          </p:nvPr>
        </p:nvSpPr>
        <p:spPr>
          <a:xfrm>
            <a:off x="5806742" y="448681"/>
            <a:ext cx="1872000" cy="4111200"/>
          </a:xfrm>
          <a:prstGeom prst="roundRect">
            <a:avLst>
              <a:gd name="adj" fmla="val 7961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7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Image Start">
  <p:cSld name="1 Generic Image St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520873" y="2499519"/>
            <a:ext cx="1003877" cy="49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6520873" y="2007250"/>
            <a:ext cx="1003877" cy="49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6" name="Google Shape;46;p11"/>
          <p:cNvSpPr/>
          <p:nvPr/>
        </p:nvSpPr>
        <p:spPr>
          <a:xfrm>
            <a:off x="3949700" y="4867046"/>
            <a:ext cx="1193800" cy="276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mple Bullets and Image">
  <p:cSld name="2 Simple Bullets and Imag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2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323850" y="277200"/>
            <a:ext cx="56165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4"/>
          </p:nvPr>
        </p:nvSpPr>
        <p:spPr>
          <a:xfrm>
            <a:off x="323849" y="1433590"/>
            <a:ext cx="5616575" cy="31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30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">
  <p:cSld name="2 Text and Imag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323851" y="545325"/>
            <a:ext cx="417703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70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3"/>
          </p:nvPr>
        </p:nvSpPr>
        <p:spPr>
          <a:xfrm>
            <a:off x="323849" y="1447200"/>
            <a:ext cx="4176713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 three columns">
  <p:cSld name="2 Text and Image three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561657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body" idx="3"/>
          </p:nvPr>
        </p:nvSpPr>
        <p:spPr>
          <a:xfrm>
            <a:off x="323850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4"/>
          </p:nvPr>
        </p:nvSpPr>
        <p:spPr>
          <a:xfrm>
            <a:off x="3203575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Chart">
  <p:cSld name="2 Text and Char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1"/>
          <p:cNvSpPr txBox="1">
            <a:spLocks noGrp="1"/>
          </p:cNvSpPr>
          <p:nvPr>
            <p:ph type="body" idx="3"/>
          </p:nvPr>
        </p:nvSpPr>
        <p:spPr>
          <a:xfrm>
            <a:off x="323848" y="1360488"/>
            <a:ext cx="2735265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1"/>
          <p:cNvSpPr>
            <a:spLocks noGrp="1"/>
          </p:cNvSpPr>
          <p:nvPr>
            <p:ph type="chart" idx="4"/>
          </p:nvPr>
        </p:nvSpPr>
        <p:spPr>
          <a:xfrm>
            <a:off x="3205163" y="1716712"/>
            <a:ext cx="5614988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body" idx="6"/>
          </p:nvPr>
        </p:nvSpPr>
        <p:spPr>
          <a:xfrm>
            <a:off x="3205160" y="1360488"/>
            <a:ext cx="561499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Table">
  <p:cSld name="2 Text and Tab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273526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body" idx="5"/>
          </p:nvPr>
        </p:nvSpPr>
        <p:spPr>
          <a:xfrm>
            <a:off x="3205162" y="1360488"/>
            <a:ext cx="5614988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ble and Image">
  <p:cSld name="2 Table and Image">
    <p:bg>
      <p:bgPr>
        <a:solidFill>
          <a:schemeClr val="l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27" name="Google Shape;427;p53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1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417671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Tables">
  <p:cSld name="2 Two Tables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54"/>
          <p:cNvSpPr txBox="1">
            <a:spLocks noGrp="1"/>
          </p:cNvSpPr>
          <p:nvPr>
            <p:ph type="body" idx="3"/>
          </p:nvPr>
        </p:nvSpPr>
        <p:spPr>
          <a:xfrm>
            <a:off x="4643439" y="1360488"/>
            <a:ext cx="4176712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4"/>
          </p:nvPr>
        </p:nvSpPr>
        <p:spPr>
          <a:xfrm>
            <a:off x="4786193" y="4695825"/>
            <a:ext cx="39109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Image">
  <p:cSld name="2 Chart and Image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48" name="Google Shape;448;p55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3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5"/>
          <p:cNvSpPr>
            <a:spLocks noGrp="1"/>
          </p:cNvSpPr>
          <p:nvPr>
            <p:ph type="chart" idx="4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">
  <p:cSld name="2 Two Charts">
    <p:bg>
      <p:bgPr>
        <a:solidFill>
          <a:schemeClr val="l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56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56"/>
          <p:cNvSpPr txBox="1">
            <a:spLocks noGrp="1"/>
          </p:cNvSpPr>
          <p:nvPr>
            <p:ph type="body" idx="4"/>
          </p:nvPr>
        </p:nvSpPr>
        <p:spPr>
          <a:xfrm>
            <a:off x="4789365" y="1360488"/>
            <a:ext cx="3910915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6"/>
          <p:cNvSpPr>
            <a:spLocks noGrp="1"/>
          </p:cNvSpPr>
          <p:nvPr>
            <p:ph type="chart" idx="5"/>
          </p:nvPr>
        </p:nvSpPr>
        <p:spPr>
          <a:xfrm>
            <a:off x="4789366" y="1716712"/>
            <a:ext cx="3907745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6"/>
          </p:nvPr>
        </p:nvSpPr>
        <p:spPr>
          <a:xfrm>
            <a:off x="4786193" y="4697402"/>
            <a:ext cx="3910918" cy="14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144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Highlight">
  <p:cSld name="2 Chart and Highligh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57"/>
          <p:cNvSpPr>
            <a:spLocks noGrp="1"/>
          </p:cNvSpPr>
          <p:nvPr>
            <p:ph type="chart" idx="3"/>
          </p:nvPr>
        </p:nvSpPr>
        <p:spPr>
          <a:xfrm>
            <a:off x="323849" y="1718174"/>
            <a:ext cx="5616575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4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57"/>
          <p:cNvSpPr txBox="1">
            <a:spLocks noGrp="1"/>
          </p:cNvSpPr>
          <p:nvPr>
            <p:ph type="body" idx="5"/>
          </p:nvPr>
        </p:nvSpPr>
        <p:spPr>
          <a:xfrm>
            <a:off x="6088059" y="1758126"/>
            <a:ext cx="2732092" cy="284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57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5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Video Start">
  <p:cSld name="1 Generic Video St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6520873" y="2007250"/>
            <a:ext cx="1003877" cy="985332"/>
            <a:chOff x="6520873" y="2007250"/>
            <a:chExt cx="1003877" cy="985332"/>
          </a:xfrm>
        </p:grpSpPr>
        <p:sp>
          <p:nvSpPr>
            <p:cNvPr id="53" name="Google Shape;53;p12"/>
            <p:cNvSpPr/>
            <p:nvPr/>
          </p:nvSpPr>
          <p:spPr>
            <a:xfrm>
              <a:off x="6520873" y="2499519"/>
              <a:ext cx="1003877" cy="493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6520873" y="2007250"/>
              <a:ext cx="1003877" cy="493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4012707" y="4862943"/>
            <a:ext cx="1118587" cy="26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 and Highlight">
  <p:cSld name="2 Two Charts and Highligh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8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8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8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8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58"/>
          <p:cNvSpPr txBox="1">
            <a:spLocks noGrp="1"/>
          </p:cNvSpPr>
          <p:nvPr>
            <p:ph type="body" idx="5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58"/>
          <p:cNvSpPr txBox="1">
            <a:spLocks noGrp="1"/>
          </p:cNvSpPr>
          <p:nvPr>
            <p:ph type="body" idx="6"/>
          </p:nvPr>
        </p:nvSpPr>
        <p:spPr>
          <a:xfrm>
            <a:off x="6088058" y="1758507"/>
            <a:ext cx="2732092" cy="283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8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5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hree Charts">
  <p:cSld name="2 Three Chart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/>
          <p:nvPr/>
        </p:nvSpPr>
        <p:spPr>
          <a:xfrm>
            <a:off x="179388" y="158750"/>
            <a:ext cx="8785322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9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59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59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59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>
            <a:spLocks noGrp="1"/>
          </p:cNvSpPr>
          <p:nvPr>
            <p:ph type="chart" idx="6"/>
          </p:nvPr>
        </p:nvSpPr>
        <p:spPr>
          <a:xfrm>
            <a:off x="608806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Mixed content">
  <p:cSld name="2 Mixed conten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60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3"/>
          </p:nvPr>
        </p:nvSpPr>
        <p:spPr>
          <a:xfrm>
            <a:off x="323851" y="1758950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body" idx="4"/>
          </p:nvPr>
        </p:nvSpPr>
        <p:spPr>
          <a:xfrm>
            <a:off x="6084888" y="1360488"/>
            <a:ext cx="2738433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body" idx="5"/>
          </p:nvPr>
        </p:nvSpPr>
        <p:spPr>
          <a:xfrm>
            <a:off x="6084888" y="1758950"/>
            <a:ext cx="2735262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6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and Icons">
  <p:cSld name="2 Content and Icons">
    <p:bg>
      <p:bgPr>
        <a:solidFill>
          <a:schemeClr val="lt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/>
          <p:nvPr/>
        </p:nvSpPr>
        <p:spPr>
          <a:xfrm rot="-5400000">
            <a:off x="5106125" y="993050"/>
            <a:ext cx="4716000" cy="3047400"/>
          </a:xfrm>
          <a:custGeom>
            <a:avLst/>
            <a:gdLst/>
            <a:ahLst/>
            <a:cxnLst/>
            <a:rect l="l" t="t" r="r" b="b"/>
            <a:pathLst>
              <a:path w="4716000" h="3047400" extrusionOk="0">
                <a:moveTo>
                  <a:pt x="4716000" y="0"/>
                </a:moveTo>
                <a:lnTo>
                  <a:pt x="4716000" y="144462"/>
                </a:lnTo>
                <a:lnTo>
                  <a:pt x="2441409" y="144462"/>
                </a:lnTo>
                <a:lnTo>
                  <a:pt x="2441409" y="3047400"/>
                </a:lnTo>
                <a:lnTo>
                  <a:pt x="2296947" y="3047400"/>
                </a:lnTo>
                <a:lnTo>
                  <a:pt x="2296947" y="144462"/>
                </a:lnTo>
                <a:lnTo>
                  <a:pt x="0" y="14446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3"/>
          </p:nvPr>
        </p:nvSpPr>
        <p:spPr>
          <a:xfrm>
            <a:off x="323851" y="1758126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61"/>
          <p:cNvSpPr>
            <a:spLocks noGrp="1"/>
          </p:cNvSpPr>
          <p:nvPr>
            <p:ph type="pic" idx="4"/>
          </p:nvPr>
        </p:nvSpPr>
        <p:spPr>
          <a:xfrm>
            <a:off x="7128750" y="457782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1"/>
          <p:cNvSpPr txBox="1">
            <a:spLocks noGrp="1"/>
          </p:cNvSpPr>
          <p:nvPr>
            <p:ph type="body" idx="5"/>
          </p:nvPr>
        </p:nvSpPr>
        <p:spPr>
          <a:xfrm>
            <a:off x="6208745" y="1360488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1"/>
          <p:cNvSpPr txBox="1">
            <a:spLocks noGrp="1"/>
          </p:cNvSpPr>
          <p:nvPr>
            <p:ph type="body" idx="6"/>
          </p:nvPr>
        </p:nvSpPr>
        <p:spPr>
          <a:xfrm>
            <a:off x="6208744" y="1658110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1"/>
          <p:cNvSpPr>
            <a:spLocks noGrp="1"/>
          </p:cNvSpPr>
          <p:nvPr>
            <p:ph type="pic" idx="7"/>
          </p:nvPr>
        </p:nvSpPr>
        <p:spPr>
          <a:xfrm>
            <a:off x="7128750" y="2858087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 txBox="1">
            <a:spLocks noGrp="1"/>
          </p:cNvSpPr>
          <p:nvPr>
            <p:ph type="body" idx="8"/>
          </p:nvPr>
        </p:nvSpPr>
        <p:spPr>
          <a:xfrm>
            <a:off x="6208745" y="3760793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body" idx="9"/>
          </p:nvPr>
        </p:nvSpPr>
        <p:spPr>
          <a:xfrm>
            <a:off x="6208744" y="4058415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1"/>
          <p:cNvSpPr txBox="1">
            <a:spLocks noGrp="1"/>
          </p:cNvSpPr>
          <p:nvPr>
            <p:ph type="body" idx="1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6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Chart">
  <p:cSld name="2 Large Chart">
    <p:bg>
      <p:bgPr>
        <a:solidFill>
          <a:schemeClr val="l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62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62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8496299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8640860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Table">
  <p:cSld name="2 Large Table">
    <p:bg>
      <p:bgPr>
        <a:solidFill>
          <a:schemeClr val="lt2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63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6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6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x icons">
  <p:cSld name="2 Six icons">
    <p:bg>
      <p:bgPr>
        <a:solidFill>
          <a:schemeClr val="lt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6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4"/>
          <p:cNvSpPr>
            <a:spLocks noGrp="1"/>
          </p:cNvSpPr>
          <p:nvPr>
            <p:ph type="pic" idx="3"/>
          </p:nvPr>
        </p:nvSpPr>
        <p:spPr>
          <a:xfrm>
            <a:off x="1295481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64"/>
          <p:cNvSpPr txBox="1">
            <a:spLocks noGrp="1"/>
          </p:cNvSpPr>
          <p:nvPr>
            <p:ph type="body" idx="4"/>
          </p:nvPr>
        </p:nvSpPr>
        <p:spPr>
          <a:xfrm>
            <a:off x="323850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4"/>
          <p:cNvSpPr>
            <a:spLocks noGrp="1"/>
          </p:cNvSpPr>
          <p:nvPr>
            <p:ph type="pic" idx="5"/>
          </p:nvPr>
        </p:nvSpPr>
        <p:spPr>
          <a:xfrm>
            <a:off x="417600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64"/>
          <p:cNvSpPr txBox="1">
            <a:spLocks noGrp="1"/>
          </p:cNvSpPr>
          <p:nvPr>
            <p:ph type="body" idx="6"/>
          </p:nvPr>
        </p:nvSpPr>
        <p:spPr>
          <a:xfrm>
            <a:off x="320436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4"/>
          <p:cNvSpPr>
            <a:spLocks noGrp="1"/>
          </p:cNvSpPr>
          <p:nvPr>
            <p:ph type="pic" idx="7"/>
          </p:nvPr>
        </p:nvSpPr>
        <p:spPr>
          <a:xfrm>
            <a:off x="706047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4"/>
          <p:cNvSpPr txBox="1">
            <a:spLocks noGrp="1"/>
          </p:cNvSpPr>
          <p:nvPr>
            <p:ph type="body" idx="8"/>
          </p:nvPr>
        </p:nvSpPr>
        <p:spPr>
          <a:xfrm>
            <a:off x="608883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64"/>
          <p:cNvSpPr>
            <a:spLocks noGrp="1"/>
          </p:cNvSpPr>
          <p:nvPr>
            <p:ph type="pic" idx="9"/>
          </p:nvPr>
        </p:nvSpPr>
        <p:spPr>
          <a:xfrm>
            <a:off x="1295481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4"/>
          <p:cNvSpPr txBox="1">
            <a:spLocks noGrp="1"/>
          </p:cNvSpPr>
          <p:nvPr>
            <p:ph type="body" idx="13"/>
          </p:nvPr>
        </p:nvSpPr>
        <p:spPr>
          <a:xfrm>
            <a:off x="323850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64"/>
          <p:cNvSpPr>
            <a:spLocks noGrp="1"/>
          </p:cNvSpPr>
          <p:nvPr>
            <p:ph type="pic" idx="14"/>
          </p:nvPr>
        </p:nvSpPr>
        <p:spPr>
          <a:xfrm>
            <a:off x="417600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4"/>
          <p:cNvSpPr txBox="1">
            <a:spLocks noGrp="1"/>
          </p:cNvSpPr>
          <p:nvPr>
            <p:ph type="body" idx="15"/>
          </p:nvPr>
        </p:nvSpPr>
        <p:spPr>
          <a:xfrm>
            <a:off x="320436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4"/>
          <p:cNvSpPr>
            <a:spLocks noGrp="1"/>
          </p:cNvSpPr>
          <p:nvPr>
            <p:ph type="pic" idx="16"/>
          </p:nvPr>
        </p:nvSpPr>
        <p:spPr>
          <a:xfrm>
            <a:off x="706047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4"/>
          <p:cNvSpPr txBox="1">
            <a:spLocks noGrp="1"/>
          </p:cNvSpPr>
          <p:nvPr>
            <p:ph type="body" idx="17"/>
          </p:nvPr>
        </p:nvSpPr>
        <p:spPr>
          <a:xfrm>
            <a:off x="608883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eadline only">
  <p:cSld name="2 Headline only"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1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5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2 columns">
  <p:cSld name="2 Text 2 columns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6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6"/>
          <p:cNvSpPr txBox="1">
            <a:spLocks noGrp="1"/>
          </p:cNvSpPr>
          <p:nvPr>
            <p:ph type="body" idx="3"/>
          </p:nvPr>
        </p:nvSpPr>
        <p:spPr>
          <a:xfrm>
            <a:off x="4643438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66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6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6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6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3 columns">
  <p:cSld name="2 Text 3 columns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6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7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273685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67"/>
          <p:cNvSpPr txBox="1">
            <a:spLocks noGrp="1"/>
          </p:cNvSpPr>
          <p:nvPr>
            <p:ph type="body" idx="3"/>
          </p:nvPr>
        </p:nvSpPr>
        <p:spPr>
          <a:xfrm>
            <a:off x="3203576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67"/>
          <p:cNvSpPr txBox="1">
            <a:spLocks noGrp="1"/>
          </p:cNvSpPr>
          <p:nvPr>
            <p:ph type="body" idx="4"/>
          </p:nvPr>
        </p:nvSpPr>
        <p:spPr>
          <a:xfrm>
            <a:off x="6084888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7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6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 Video">
  <p:cSld name="1 Title Start Vide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Arrows">
  <p:cSld name="2 Agenda Arrows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23849" y="1093788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Numbers">
  <p:cSld name="2 Agenda Numbers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on image">
  <p:cSld name="2 Agenda on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23850" y="2103438"/>
            <a:ext cx="8496300" cy="26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7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14" name="Google Shape;14;p7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>
            <a:spLocks noGrp="1"/>
          </p:cNvSpPr>
          <p:nvPr>
            <p:ph type="title"/>
          </p:nvPr>
        </p:nvSpPr>
        <p:spPr>
          <a:xfrm>
            <a:off x="323850" y="545325"/>
            <a:ext cx="8496300" cy="41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46"/>
          <p:cNvSpPr txBox="1">
            <a:spLocks noGrp="1"/>
          </p:cNvSpPr>
          <p:nvPr>
            <p:ph type="body" idx="1"/>
          </p:nvPr>
        </p:nvSpPr>
        <p:spPr>
          <a:xfrm>
            <a:off x="323850" y="1347788"/>
            <a:ext cx="8496300" cy="334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46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46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358" name="Google Shape;358;p46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4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" descr="A woman in a coat looking confident at the camera in front of Stockholm skyline with a blue sky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04" name="Google Shape;604;p1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Tech Vision BU E-mobility</a:t>
            </a:r>
            <a:endParaRPr/>
          </a:p>
        </p:txBody>
      </p:sp>
      <p:sp>
        <p:nvSpPr>
          <p:cNvPr id="605" name="Google Shape;605;p1"/>
          <p:cNvSpPr txBox="1">
            <a:spLocks noGrp="1"/>
          </p:cNvSpPr>
          <p:nvPr>
            <p:ph type="body" idx="1"/>
          </p:nvPr>
        </p:nvSpPr>
        <p:spPr>
          <a:xfrm>
            <a:off x="1350335" y="3307557"/>
            <a:ext cx="6443330" cy="715803"/>
          </a:xfrm>
          <a:prstGeom prst="rect">
            <a:avLst/>
          </a:prstGeom>
          <a:noFill/>
          <a:ln>
            <a:noFill/>
          </a:ln>
          <a:effectLst>
            <a:outerShdw blurRad="762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216000" tIns="45700" rIns="216000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Key Stakeholder Interview Guide </a:t>
            </a:r>
            <a:r>
              <a:rPr lang="en-US"/>
              <a:t>– Edwin Meijer</a:t>
            </a: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0" i="1"/>
              <a:t>12 </a:t>
            </a:r>
            <a:r>
              <a:rPr lang="en-US" b="0" i="1" dirty="0"/>
              <a:t>September 2025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(1/2)</a:t>
            </a:r>
            <a:endParaRPr/>
          </a:p>
        </p:txBody>
      </p:sp>
      <p:sp>
        <p:nvSpPr>
          <p:cNvPr id="612" name="Google Shape;612;p2"/>
          <p:cNvSpPr txBox="1">
            <a:spLocks noGrp="1"/>
          </p:cNvSpPr>
          <p:nvPr>
            <p:ph type="body" idx="2"/>
          </p:nvPr>
        </p:nvSpPr>
        <p:spPr>
          <a:xfrm>
            <a:off x="323850" y="574152"/>
            <a:ext cx="8575601" cy="409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000"/>
              <a:buNone/>
            </a:pPr>
            <a:r>
              <a:rPr lang="en-US" sz="1000" b="1"/>
              <a:t>1. Introductions (10” max.)</a:t>
            </a:r>
            <a:endParaRPr lang="en-US"/>
          </a:p>
          <a:p>
            <a:pPr marL="171450" lvl="0" indent="-171450">
              <a:buSzPts val="1000"/>
            </a:pPr>
            <a:r>
              <a:rPr lang="en-US" sz="1000">
                <a:highlight>
                  <a:srgbClr val="FFFF00"/>
                </a:highlight>
              </a:rPr>
              <a:t>Pieter</a:t>
            </a:r>
            <a:r>
              <a:rPr lang="en-US" sz="1000"/>
              <a:t> opens the session – In his introduction he explicitly explains the program purpose, target audience and how it is connected into E-mobility’s strategy. Then he hands over to the </a:t>
            </a:r>
            <a:r>
              <a:rPr lang="en-US" sz="1000">
                <a:highlight>
                  <a:srgbClr val="00FF00"/>
                </a:highlight>
              </a:rPr>
              <a:t>Jeroen</a:t>
            </a:r>
            <a:r>
              <a:rPr lang="en-US" sz="1000"/>
              <a:t>.</a:t>
            </a:r>
            <a:endParaRPr lang="en-US"/>
          </a:p>
          <a:p>
            <a:pPr marL="171450" lvl="0" indent="-171450">
              <a:buSzPts val="1000"/>
            </a:pPr>
            <a:r>
              <a:rPr lang="en-US" sz="1000"/>
              <a:t>Brief personal introduction by interviewers, explanation of objectives of the interview and process. </a:t>
            </a:r>
            <a:r>
              <a:rPr lang="en-US" sz="1000" i="1">
                <a:highlight>
                  <a:srgbClr val="00FF00"/>
                </a:highlight>
              </a:rPr>
              <a:t>SHARE THAT MEETINGS WILL BE RECORDED WITH GDPR-COMPLIANT AI SOFTWARE</a:t>
            </a:r>
            <a:r>
              <a:rPr lang="en-US" sz="1000" i="1"/>
              <a:t>.</a:t>
            </a:r>
            <a:endParaRPr lang="en-US" sz="1000"/>
          </a:p>
          <a:p>
            <a:pPr marL="171450" lvl="0" indent="-171450">
              <a:buSzPts val="1000"/>
            </a:pPr>
            <a:r>
              <a:rPr lang="en-US" sz="1000"/>
              <a:t>Personal introductions of interviewee:</a:t>
            </a:r>
            <a:endParaRPr lang="en-US"/>
          </a:p>
          <a:p>
            <a:pPr marL="358775" lvl="1" indent="-179387">
              <a:buSzPts val="1000"/>
              <a:buFont typeface="Courier New"/>
              <a:buChar char="o"/>
            </a:pPr>
            <a:r>
              <a:rPr lang="en-US" sz="1000"/>
              <a:t>Please tell me a little about who you are and how you come to be in the role you are in today.</a:t>
            </a:r>
          </a:p>
          <a:p>
            <a:pPr marL="0" lvl="0" indent="0">
              <a:buSzPts val="1000"/>
              <a:buNone/>
            </a:pPr>
            <a:endParaRPr lang="en-US" sz="1000"/>
          </a:p>
          <a:p>
            <a:pPr marL="0" lvl="0" indent="0">
              <a:buSzPts val="1000"/>
              <a:buNone/>
            </a:pPr>
            <a:r>
              <a:rPr lang="en-US" sz="1000" b="1"/>
              <a:t>2. Collaboration with DSH</a:t>
            </a:r>
            <a:endParaRPr lang="en-US"/>
          </a:p>
          <a:p>
            <a:pPr marL="171450" lvl="0" indent="-171450">
              <a:buSzPts val="1000"/>
            </a:pPr>
            <a:r>
              <a:rPr lang="en-US" sz="1000"/>
              <a:t>How satisfied are you currently with services and products provided by DSH?</a:t>
            </a:r>
          </a:p>
          <a:p>
            <a:pPr marL="171450" lvl="0" indent="-171450">
              <a:buSzPts val="1000"/>
            </a:pPr>
            <a:r>
              <a:rPr lang="en-US" sz="1000"/>
              <a:t>Where and how can the collaboration between your team and DSH be elevated to a next level?</a:t>
            </a:r>
            <a:endParaRPr lang="en-US"/>
          </a:p>
          <a:p>
            <a:pPr marL="0" lvl="0" indent="0">
              <a:buSzPts val="1000"/>
              <a:buNone/>
            </a:pPr>
            <a:endParaRPr lang="en-US" sz="1000"/>
          </a:p>
          <a:p>
            <a:pPr marL="0" lvl="0" indent="0">
              <a:buSzPts val="1000"/>
              <a:buNone/>
            </a:pPr>
            <a:r>
              <a:rPr lang="en-US" sz="1000" b="1"/>
              <a:t>3. Tech vision &amp; framework</a:t>
            </a:r>
            <a:endParaRPr lang="en-US"/>
          </a:p>
          <a:p>
            <a:pPr marL="171450" lvl="0" indent="-171450">
              <a:buSzPts val="1000"/>
            </a:pPr>
            <a:r>
              <a:rPr lang="en-US" sz="1000"/>
              <a:t>This initiative aims to develop, implement and maintain the tech vision for BU E-mobility. How would you define a tech vision?</a:t>
            </a:r>
            <a:endParaRPr lang="en-US"/>
          </a:p>
          <a:p>
            <a:pPr marL="171450" lvl="0" indent="-171450">
              <a:buSzPts val="1000"/>
            </a:pPr>
            <a:r>
              <a:rPr lang="en-US" sz="1000"/>
              <a:t>We use a framework to cover all relevant aspects. What do you feel is missing if anything? </a:t>
            </a:r>
            <a:r>
              <a:rPr lang="en-US" sz="1000" i="1">
                <a:highlight>
                  <a:srgbClr val="00FF00"/>
                </a:highlight>
              </a:rPr>
              <a:t>SHOW THE STEERING WHEEL – SEE SLIDE 3</a:t>
            </a:r>
            <a:endParaRPr lang="en-US" sz="1000"/>
          </a:p>
          <a:p>
            <a:pPr marL="171450" lvl="0" indent="-171450">
              <a:buSzPts val="1000"/>
            </a:pPr>
            <a:r>
              <a:rPr lang="en-US" sz="1000"/>
              <a:t>What initiatives / trends / things are relevant for us to know from within IT within this context?</a:t>
            </a:r>
          </a:p>
          <a:p>
            <a:pPr marL="171450" lvl="0" indent="-171450">
              <a:buSzPts val="1000"/>
            </a:pPr>
            <a:r>
              <a:rPr lang="en-US" sz="1000"/>
              <a:t>How strongly is digital transformation anchored in IT strategy, and what's your vision for IT’s role in the BU’s digital future?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(2/2)</a:t>
            </a:r>
            <a:endParaRPr/>
          </a:p>
        </p:txBody>
      </p:sp>
      <p:sp>
        <p:nvSpPr>
          <p:cNvPr id="618" name="Google Shape;618;p3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000"/>
              <a:buNone/>
            </a:pPr>
            <a:r>
              <a:rPr lang="en-US" sz="1000" b="1"/>
              <a:t>4. Central IT</a:t>
            </a:r>
            <a:endParaRPr lang="en-US" sz="1000"/>
          </a:p>
          <a:p>
            <a:pPr marL="171450" indent="-171450">
              <a:buSzPts val="1000"/>
            </a:pPr>
            <a:r>
              <a:rPr lang="en-US" sz="1000"/>
              <a:t>Where do you see the current and future challenges for the BU and for IT (time-to-market; limited financial or human resources; increasing risks; regulatory requirements, etc.)?</a:t>
            </a:r>
          </a:p>
          <a:p>
            <a:pPr marL="171450" indent="-171450">
              <a:buSzPts val="1000"/>
            </a:pPr>
            <a:r>
              <a:rPr lang="en-US" sz="1000"/>
              <a:t>Where do you see the biggest challenges or success factors for successful tech vision implementation?</a:t>
            </a:r>
          </a:p>
          <a:p>
            <a:pPr marL="171450" indent="-171450">
              <a:buSzPts val="1000"/>
            </a:pPr>
            <a:r>
              <a:rPr lang="en-US" sz="1000"/>
              <a:t>How can IT data analytics provide insights that drive better business decisions across the organization?</a:t>
            </a:r>
          </a:p>
          <a:p>
            <a:pPr marL="171450" indent="-171450">
              <a:buSzPts val="1000"/>
            </a:pPr>
            <a:r>
              <a:rPr lang="en-US" sz="1000"/>
              <a:t>Which emerging technologies, IT initiatives, or capability gaps should we prioritize to ensure competitive advantage?</a:t>
            </a:r>
          </a:p>
          <a:p>
            <a:pPr marL="171450" indent="-171450">
              <a:buSzPts val="1000"/>
            </a:pPr>
            <a:r>
              <a:rPr lang="en-US" sz="1000"/>
              <a:t>What are your top priorities to the business regarding security/compliance, IT talent development, and IT value?</a:t>
            </a:r>
          </a:p>
          <a:p>
            <a:pPr marL="171450" indent="-171450">
              <a:buSzPts val="1000"/>
            </a:pPr>
            <a:r>
              <a:rPr lang="en-US" sz="1000"/>
              <a:t>Which processes do you need to digitize or automate? </a:t>
            </a:r>
          </a:p>
          <a:p>
            <a:pPr marL="171450" indent="-171450">
              <a:buSzPts val="1000"/>
            </a:pPr>
            <a:r>
              <a:rPr lang="en-US" sz="1000"/>
              <a:t>What is the degree of automation of the processes? </a:t>
            </a:r>
          </a:p>
          <a:p>
            <a:pPr marL="171450" indent="-171450">
              <a:buSzPts val="1000"/>
            </a:pPr>
            <a:r>
              <a:rPr lang="en-US" sz="1000"/>
              <a:t>What is good and should not be changed? What should be changed?</a:t>
            </a:r>
          </a:p>
          <a:p>
            <a:pPr marL="171450" lvl="0" indent="-107950">
              <a:buSzPts val="1000"/>
              <a:buNone/>
            </a:pPr>
            <a:endParaRPr lang="en-US" sz="1000"/>
          </a:p>
          <a:p>
            <a:pPr marL="0" lvl="0" indent="0">
              <a:buSzPts val="1000"/>
              <a:buNone/>
            </a:pPr>
            <a:r>
              <a:rPr lang="en-US" sz="1000" b="1"/>
              <a:t>5. Conclusion (5”)</a:t>
            </a:r>
            <a:endParaRPr lang="en-US" sz="1000"/>
          </a:p>
          <a:p>
            <a:pPr marL="171450" lvl="0" indent="-171450">
              <a:buSzPts val="1000"/>
            </a:pPr>
            <a:r>
              <a:rPr lang="en-US" sz="1000"/>
              <a:t>Do you have anything else to add in this context? Anything we missed?</a:t>
            </a:r>
          </a:p>
          <a:p>
            <a:pPr marL="171450" lvl="0" indent="-171450">
              <a:buSzPts val="1000"/>
            </a:pPr>
            <a:r>
              <a:rPr lang="en-US" sz="1000">
                <a:highlight>
                  <a:srgbClr val="00FF00"/>
                </a:highlight>
              </a:rPr>
              <a:t>Interviewers</a:t>
            </a:r>
            <a:r>
              <a:rPr lang="en-US" sz="1000"/>
              <a:t>: Thank the interviewee</a:t>
            </a:r>
          </a:p>
          <a:p>
            <a:pPr marL="171450" lvl="0" indent="-171450">
              <a:buSzPts val="1000"/>
            </a:pPr>
            <a:r>
              <a:rPr lang="en-US" sz="1000">
                <a:highlight>
                  <a:srgbClr val="FFFF00"/>
                </a:highlight>
              </a:rPr>
              <a:t>Pieter</a:t>
            </a:r>
            <a:r>
              <a:rPr lang="en-US" sz="1000"/>
              <a:t>: Explanation of next steps – All interviews will be synthesized and used as input for design process</a:t>
            </a:r>
          </a:p>
          <a:p>
            <a:pPr marL="171450" lvl="0" indent="-171450">
              <a:buSzPts val="1000"/>
            </a:pPr>
            <a:r>
              <a:rPr lang="en-US" sz="1000"/>
              <a:t>We are interviewing a limited number of stakeholders to gain insights to help craft the kick-off. Who else should we be involving in the design process and/or the exposure process for this initiative?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"/>
          <p:cNvSpPr/>
          <p:nvPr/>
        </p:nvSpPr>
        <p:spPr>
          <a:xfrm>
            <a:off x="3508744" y="4827181"/>
            <a:ext cx="2137144" cy="3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12759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ttenfall Pres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ttenfall Docum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484</Words>
  <Application>Microsoft Office PowerPoint</Application>
  <PresentationFormat>On-screen Show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Vattenfall Presentation 2024</vt:lpstr>
      <vt:lpstr>Vattenfall Documentation 2024</vt:lpstr>
      <vt:lpstr>Tech Vision BU E-mobility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Borchers Claire (SB-V)</dc:creator>
  <cp:lastModifiedBy>Patrick Motsch</cp:lastModifiedBy>
  <cp:revision>8</cp:revision>
  <dcterms:created xsi:type="dcterms:W3CDTF">2025-03-26T09:00:38Z</dcterms:created>
  <dcterms:modified xsi:type="dcterms:W3CDTF">2025-09-11T18:25:05Z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Vattenfall Presentation 2024:8\Vattenfall Documentation 2024:6</vt:lpwstr>
  </property>
  <property fmtid="{D5CDD505-2E9C-101B-9397-08002B2CF9AE}" pid="3" name="ClassificationContentMarkingFooterText">
    <vt:lpwstr>Confidentiality: C2 - Internal</vt:lpwstr>
  </property>
</Properties>
</file>